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Inter" panose="02000000000000000000" charset="-120"/>
      <p:regular r:id="rId13"/>
    </p:embeddedFont>
    <p:embeddedFont>
      <p:font typeface="Bitter" panose="020B0604020202020204" charset="0"/>
      <p:regular r:id="rId14"/>
      <p:bold r:id="rId15"/>
      <p:italic r:id="rId16"/>
      <p:boldItalic r:id="rId17"/>
    </p:embeddedFont>
    <p:embeddedFont>
      <p:font typeface="DM Sans Medium" pitchFamily="2" charset="0"/>
      <p:regular r:id="rId18"/>
      <p:italic r:id="rId19"/>
    </p:embeddedFont>
    <p:embeddedFont>
      <p:font typeface="Outfit" panose="020B0604020202020204" charset="0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4B5"/>
    <a:srgbClr val="74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>
  <p:cSld name="DEFAUL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18340" y="18921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2C4B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 Guerra nello Yemen: Un Decennio di Conflitto</a:t>
            </a:r>
            <a:endParaRPr lang="en-US" sz="4450" dirty="0">
              <a:solidFill>
                <a:srgbClr val="C2C4B5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718340" y="3649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conflitto brutale che infuria da oltre dieci anni, causando una delle peggiori crisi umanitarie al mondo.</a:t>
            </a:r>
            <a:endParaRPr lang="en-US" sz="1750" dirty="0">
              <a:solidFill>
                <a:srgbClr val="C2C4B5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71834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Migliaia di vittime in un intricato gioco di potere tra attori locali, regionali e internazionali.</a:t>
            </a:r>
            <a:endParaRPr lang="en-US" sz="1750" dirty="0">
              <a:solidFill>
                <a:srgbClr val="C2C4B5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718340" y="5611654"/>
            <a:ext cx="77461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Gli ultimi sviluppi mostrano un'escalation con 68 morti in recenti attacchi aerei.</a:t>
            </a:r>
            <a:endParaRPr lang="en-US" sz="1750" dirty="0">
              <a:solidFill>
                <a:srgbClr val="C2C4B5"/>
              </a:solidFill>
            </a:endParaRPr>
          </a:p>
        </p:txBody>
      </p:sp>
      <p:pic>
        <p:nvPicPr>
          <p:cNvPr id="1026" name="Picture 2" descr="UN experts find British-made bomb parts in Yemen, in breach of ...">
            <a:extLst>
              <a:ext uri="{FF2B5EF4-FFF2-40B4-BE49-F238E27FC236}">
                <a16:creationId xmlns:a16="http://schemas.microsoft.com/office/drawing/2014/main" id="{B1A77E9D-CD6D-D7A6-D1C5-2F7FCDBA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5020" y="-1"/>
            <a:ext cx="7746124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07;p15">
            <a:extLst>
              <a:ext uri="{FF2B5EF4-FFF2-40B4-BE49-F238E27FC236}">
                <a16:creationId xmlns:a16="http://schemas.microsoft.com/office/drawing/2014/main" id="{68154B4A-2022-53BB-91F6-9473E072DF30}"/>
              </a:ext>
            </a:extLst>
          </p:cNvPr>
          <p:cNvSpPr/>
          <p:nvPr/>
        </p:nvSpPr>
        <p:spPr>
          <a:xfrm>
            <a:off x="590019" y="3150021"/>
            <a:ext cx="6065962" cy="3402167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 1"/>
          <p:cNvSpPr/>
          <p:nvPr/>
        </p:nvSpPr>
        <p:spPr>
          <a:xfrm>
            <a:off x="590019" y="386304"/>
            <a:ext cx="7963961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C2C4B5"/>
                </a:solidFill>
                <a:latin typeface="Outfit" panose="020B0604020202020204" charset="0"/>
                <a:ea typeface="DM Sans Medium" pitchFamily="34" charset="-122"/>
                <a:cs typeface="DM Sans Medium" pitchFamily="34" charset="-120"/>
              </a:rPr>
              <a:t>Grazie per la Vostra Attenzione</a:t>
            </a:r>
            <a:endParaRPr lang="en-US" sz="4100" dirty="0">
              <a:solidFill>
                <a:srgbClr val="C2C4B5"/>
              </a:solidFill>
              <a:latin typeface="Outfit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84471" y="1390825"/>
            <a:ext cx="12988889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Outfit" panose="020B0604020202020204" charset="0"/>
                <a:ea typeface="Inter" pitchFamily="34" charset="-122"/>
                <a:cs typeface="Inter" pitchFamily="34" charset="-120"/>
              </a:rPr>
              <a:t>Desideriamo esprimere la nostra profonda gratitudine per averci dato l'opportunità di presentare il nostro lavoro. </a:t>
            </a:r>
            <a:endParaRPr lang="en-US" sz="1800" dirty="0">
              <a:solidFill>
                <a:srgbClr val="C2C4B5"/>
              </a:solidFill>
              <a:latin typeface="Outfit" panose="020B06040202020202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4737" y="3196471"/>
            <a:ext cx="485180" cy="48518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81" y="3236833"/>
            <a:ext cx="323374" cy="4043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55539" y="3270528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2C4B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Cristian Monticelli</a:t>
            </a:r>
            <a:endParaRPr lang="en-US" sz="2100" dirty="0">
              <a:solidFill>
                <a:srgbClr val="C2C4B5"/>
              </a:solidFill>
            </a:endParaRPr>
          </a:p>
        </p:txBody>
      </p:sp>
      <p:sp>
        <p:nvSpPr>
          <p:cNvPr id="9" name="Shape 5"/>
          <p:cNvSpPr/>
          <p:nvPr/>
        </p:nvSpPr>
        <p:spPr>
          <a:xfrm>
            <a:off x="754737" y="4112895"/>
            <a:ext cx="485180" cy="48518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1" y="4153257"/>
            <a:ext cx="323374" cy="4043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55539" y="4186952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2C4B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Lorenzo Pezzolesi</a:t>
            </a:r>
            <a:endParaRPr lang="en-US" sz="2100" dirty="0">
              <a:solidFill>
                <a:srgbClr val="C2C4B5"/>
              </a:solidFill>
            </a:endParaRPr>
          </a:p>
        </p:txBody>
      </p:sp>
      <p:sp>
        <p:nvSpPr>
          <p:cNvPr id="12" name="Shape 7"/>
          <p:cNvSpPr/>
          <p:nvPr/>
        </p:nvSpPr>
        <p:spPr>
          <a:xfrm>
            <a:off x="754737" y="5029319"/>
            <a:ext cx="485180" cy="48518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81" y="5069681"/>
            <a:ext cx="323374" cy="4043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5539" y="5103376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2C4B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Luca Pontellini</a:t>
            </a:r>
            <a:endParaRPr lang="en-US" sz="2100" dirty="0">
              <a:solidFill>
                <a:srgbClr val="C2C4B5"/>
              </a:solidFill>
            </a:endParaRPr>
          </a:p>
        </p:txBody>
      </p:sp>
      <p:sp>
        <p:nvSpPr>
          <p:cNvPr id="15" name="Shape 9"/>
          <p:cNvSpPr/>
          <p:nvPr/>
        </p:nvSpPr>
        <p:spPr>
          <a:xfrm>
            <a:off x="754737" y="5945743"/>
            <a:ext cx="485180" cy="48518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81" y="5986105"/>
            <a:ext cx="323374" cy="40433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55539" y="601980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2C4B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Nicolò Romagna</a:t>
            </a:r>
            <a:endParaRPr lang="en-US" sz="2100" dirty="0">
              <a:solidFill>
                <a:srgbClr val="C2C4B5"/>
              </a:solidFill>
            </a:endParaRPr>
          </a:p>
        </p:txBody>
      </p:sp>
      <p:sp>
        <p:nvSpPr>
          <p:cNvPr id="18" name="Text 11"/>
          <p:cNvSpPr/>
          <p:nvPr/>
        </p:nvSpPr>
        <p:spPr>
          <a:xfrm>
            <a:off x="754737" y="6673453"/>
            <a:ext cx="76345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6F1C633-15B4-5A62-B512-B359BE45F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915" y="2369160"/>
            <a:ext cx="7634526" cy="5805377"/>
          </a:xfrm>
          <a:prstGeom prst="rect">
            <a:avLst/>
          </a:prstGeom>
        </p:spPr>
      </p:pic>
      <p:pic>
        <p:nvPicPr>
          <p:cNvPr id="5122" name="Picture 2" descr="CULTURE">
            <a:extLst>
              <a:ext uri="{FF2B5EF4-FFF2-40B4-BE49-F238E27FC236}">
                <a16:creationId xmlns:a16="http://schemas.microsoft.com/office/drawing/2014/main" id="{AA60D8BB-7DFB-0386-07EF-C4C90B6AD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89" y="3727982"/>
            <a:ext cx="2763618" cy="253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4;p15">
            <a:extLst>
              <a:ext uri="{FF2B5EF4-FFF2-40B4-BE49-F238E27FC236}">
                <a16:creationId xmlns:a16="http://schemas.microsoft.com/office/drawing/2014/main" id="{F86FD651-A6BE-8E94-2494-E6DD5A608130}"/>
              </a:ext>
            </a:extLst>
          </p:cNvPr>
          <p:cNvSpPr/>
          <p:nvPr/>
        </p:nvSpPr>
        <p:spPr>
          <a:xfrm>
            <a:off x="85724" y="3324225"/>
            <a:ext cx="7229476" cy="4098668"/>
          </a:xfrm>
          <a:prstGeom prst="roundRect">
            <a:avLst>
              <a:gd name="adj" fmla="val 260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4" name="Google Shape;44;p11"/>
          <p:cNvPicPr preferRelativeResize="0"/>
          <p:nvPr/>
        </p:nvPicPr>
        <p:blipFill rotWithShape="1">
          <a:blip r:embed="rId3">
            <a:alphaModFix/>
          </a:blip>
          <a:srcRect l="1419" t="5425" r="10674" b="14684"/>
          <a:stretch/>
        </p:blipFill>
        <p:spPr>
          <a:xfrm>
            <a:off x="7400927" y="3324225"/>
            <a:ext cx="6985379" cy="4098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Google Shape;45;p11"/>
          <p:cNvSpPr/>
          <p:nvPr/>
        </p:nvSpPr>
        <p:spPr>
          <a:xfrm>
            <a:off x="308014" y="255926"/>
            <a:ext cx="13522285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lang="en-US" sz="4450" b="1" i="0" u="none" strike="noStrike" cap="none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La Guerra </a:t>
            </a:r>
            <a:r>
              <a:rPr lang="en-US" sz="4450" b="1" i="0" u="none" strike="noStrike" cap="none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nello</a:t>
            </a:r>
            <a:r>
              <a:rPr lang="en-US" sz="4450" b="1" i="0" u="none" strike="noStrike" cap="none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Yemen: Una </a:t>
            </a:r>
            <a:r>
              <a:rPr lang="en-US" sz="4450" b="1" i="0" u="none" strike="noStrike" cap="none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Spiegazione</a:t>
            </a:r>
            <a:r>
              <a:rPr lang="en-US" sz="4450" b="1" i="0" u="none" strike="noStrike" cap="none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Semplice</a:t>
            </a:r>
            <a:endParaRPr sz="4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 descr="The Physical Map of Yemen displaying state boundaries, relief, islands, highest point, important cities, etc.">
            <a:extLst>
              <a:ext uri="{FF2B5EF4-FFF2-40B4-BE49-F238E27FC236}">
                <a16:creationId xmlns:a16="http://schemas.microsoft.com/office/drawing/2014/main" id="{58F782CD-F212-9A77-A19E-5F9C9D2359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F833EB-645E-5B31-7311-F07B2B7D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4" y="3324225"/>
            <a:ext cx="7229476" cy="35932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Lo Yemen si trova all'estremità meridionale della Penisola Arabica, in Asi</a:t>
            </a:r>
            <a:r>
              <a:rPr lang="it-IT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</a:t>
            </a: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 sud-occidentale.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750" b="0" i="0" u="none" strike="noStrike" cap="none" normalizeH="0" baseline="0" dirty="0">
              <a:ln>
                <a:noFill/>
              </a:ln>
              <a:solidFill>
                <a:srgbClr val="C2C4B5"/>
              </a:solidFill>
              <a:effectLst/>
              <a:latin typeface="Bitte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Confina a nord con l'</a:t>
            </a:r>
            <a:r>
              <a:rPr kumimoji="0" lang="it-IT" altLang="it-IT" sz="1750" b="1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Arabia Saudita</a:t>
            </a: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, a est con l'</a:t>
            </a:r>
            <a:r>
              <a:rPr kumimoji="0" lang="it-IT" altLang="it-IT" sz="1750" b="1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Oman</a:t>
            </a: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, a ovest è bagnato dal </a:t>
            </a:r>
            <a:r>
              <a:rPr kumimoji="0" lang="it-IT" altLang="it-IT" sz="1750" b="1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Mar Rosso</a:t>
            </a: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, mentre a sud si affaccia sul </a:t>
            </a:r>
            <a:r>
              <a:rPr kumimoji="0" lang="it-IT" altLang="it-IT" sz="1750" b="1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Golfo di Aden</a:t>
            </a: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 e il </a:t>
            </a:r>
            <a:r>
              <a:rPr kumimoji="0" lang="it-IT" altLang="it-IT" sz="1750" b="1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Mar Arabico</a:t>
            </a: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750" b="0" i="0" u="none" strike="noStrike" cap="none" normalizeH="0" baseline="0" dirty="0">
              <a:ln>
                <a:noFill/>
              </a:ln>
              <a:solidFill>
                <a:srgbClr val="C2C4B5"/>
              </a:solidFill>
              <a:effectLst/>
              <a:latin typeface="Bitte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Oltre al territorio continentale, lo Yemen comprende anche diverse isole, tra cui l'</a:t>
            </a:r>
            <a:r>
              <a:rPr kumimoji="0" lang="it-IT" altLang="it-IT" sz="1750" b="1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arcipelago di Socotra</a:t>
            </a: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, situato nell'Oceano Indiano, e gli arcipelaghi di </a:t>
            </a:r>
            <a:r>
              <a:rPr kumimoji="0" lang="it-IT" altLang="it-IT" sz="1750" b="1" i="0" u="none" strike="noStrike" cap="none" normalizeH="0" baseline="0" dirty="0" err="1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Perim</a:t>
            </a:r>
            <a:r>
              <a:rPr kumimoji="0" lang="it-IT" altLang="it-IT" sz="1750" b="1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, </a:t>
            </a:r>
            <a:r>
              <a:rPr kumimoji="0" lang="it-IT" altLang="it-IT" sz="1750" b="1" i="0" u="none" strike="noStrike" cap="none" normalizeH="0" baseline="0" dirty="0" err="1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Kamaran</a:t>
            </a:r>
            <a:r>
              <a:rPr kumimoji="0" lang="it-IT" altLang="it-IT" sz="1750" b="1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 e </a:t>
            </a:r>
            <a:r>
              <a:rPr kumimoji="0" lang="it-IT" altLang="it-IT" sz="1750" b="1" i="0" u="none" strike="noStrike" cap="none" normalizeH="0" baseline="0" dirty="0" err="1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Zuqur-Hānīsh</a:t>
            </a: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 nel Mar Rosso.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750" b="0" i="0" u="none" strike="noStrike" cap="none" normalizeH="0" baseline="0" dirty="0">
              <a:ln>
                <a:noFill/>
              </a:ln>
              <a:solidFill>
                <a:srgbClr val="C2C4B5"/>
              </a:solidFill>
              <a:effectLst/>
              <a:latin typeface="Bitter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Il paese ha una geografia variegata, con montagne che superano i </a:t>
            </a:r>
            <a:r>
              <a:rPr kumimoji="0" lang="it-IT" altLang="it-IT" sz="1750" b="1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3.500 metri</a:t>
            </a:r>
            <a:r>
              <a:rPr kumimoji="0" lang="it-IT" altLang="it-IT" sz="1750" b="0" i="0" u="none" strike="noStrike" cap="none" normalizeH="0" baseline="0" dirty="0">
                <a:ln>
                  <a:noFill/>
                </a:ln>
                <a:solidFill>
                  <a:srgbClr val="C2C4B5"/>
                </a:solidFill>
                <a:effectLst/>
                <a:latin typeface="Bitter" panose="020B0604020202020204" charset="0"/>
              </a:rPr>
              <a:t>, altipiani, deserti e una stretta fascia costiera.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E282B0-4F4F-A1D5-6CD3-AD66F55EAB69}"/>
              </a:ext>
            </a:extLst>
          </p:cNvPr>
          <p:cNvSpPr txBox="1"/>
          <p:nvPr/>
        </p:nvSpPr>
        <p:spPr>
          <a:xfrm>
            <a:off x="85724" y="1006177"/>
            <a:ext cx="8315326" cy="91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2857"/>
              </a:lnSpc>
              <a:buClr>
                <a:srgbClr val="C2C4B5"/>
              </a:buClr>
              <a:buSzPts val="1750"/>
            </a:pPr>
            <a:r>
              <a:rPr lang="en-US" sz="1750" b="0" i="0" u="none" strike="noStrike" cap="none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Esploriamo</a:t>
            </a:r>
            <a:r>
              <a:rPr lang="en-US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b="0" i="0" u="none" strike="noStrike" cap="none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insieme</a:t>
            </a:r>
            <a:r>
              <a:rPr lang="en-US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cause, </a:t>
            </a:r>
            <a:r>
              <a:rPr lang="en-US" sz="1750" b="0" i="0" u="none" strike="noStrike" cap="none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protagonisti</a:t>
            </a:r>
            <a:r>
              <a:rPr lang="en-US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e </a:t>
            </a:r>
            <a:r>
              <a:rPr lang="en-US" sz="1750" b="0" i="0" u="none" strike="noStrike" cap="none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gli</a:t>
            </a:r>
            <a:r>
              <a:rPr lang="en-US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b="0" i="0" u="none" strike="noStrike" cap="none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effetti</a:t>
            </a:r>
            <a:r>
              <a:rPr lang="en-US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b="0" i="0" u="none" strike="noStrike" cap="none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della</a:t>
            </a:r>
            <a:r>
              <a:rPr lang="en-US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b="0" i="0" u="none" strike="noStrike" cap="none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guerra</a:t>
            </a:r>
            <a:r>
              <a:rPr lang="en-US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b="0" i="0" u="none" strike="noStrike" cap="none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nello</a:t>
            </a:r>
            <a:r>
              <a:rPr lang="en-US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Yemen.</a:t>
            </a:r>
            <a:endParaRPr lang="en-US" sz="1750" dirty="0">
              <a:solidFill>
                <a:srgbClr val="C2C4B5"/>
              </a:solidFill>
              <a:latin typeface="Bitter"/>
              <a:ea typeface="Bitter"/>
              <a:cs typeface="Bitter"/>
              <a:sym typeface="Bitter"/>
            </a:endParaRPr>
          </a:p>
          <a:p>
            <a:pPr>
              <a:lnSpc>
                <a:spcPct val="162857"/>
              </a:lnSpc>
              <a:buClr>
                <a:srgbClr val="C2C4B5"/>
              </a:buClr>
              <a:buSzPts val="1750"/>
            </a:pPr>
            <a:r>
              <a:rPr lang="it-IT" sz="1750" b="0" i="0" u="none" strike="noStrike" cap="none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Un'analisi chiara e semplice per comprendere un conflitto complesso.</a:t>
            </a:r>
            <a:endParaRPr lang="it-IT"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0" name="Picture 8" descr="Premium Photo | Flag of Yemen">
            <a:extLst>
              <a:ext uri="{FF2B5EF4-FFF2-40B4-BE49-F238E27FC236}">
                <a16:creationId xmlns:a16="http://schemas.microsoft.com/office/drawing/2014/main" id="{77C2AC4F-75C1-E5D3-1354-08588F6BE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67" y="1517536"/>
            <a:ext cx="3044785" cy="2393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2" name="Picture 10" descr="The unique architecture of the Unesco World Heritage City of Sanaa at ...">
            <a:extLst>
              <a:ext uri="{FF2B5EF4-FFF2-40B4-BE49-F238E27FC236}">
                <a16:creationId xmlns:a16="http://schemas.microsoft.com/office/drawing/2014/main" id="{0B658572-32FF-3481-A26C-03527A36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533" y="1101805"/>
            <a:ext cx="3332773" cy="2222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04;p15">
            <a:extLst>
              <a:ext uri="{FF2B5EF4-FFF2-40B4-BE49-F238E27FC236}">
                <a16:creationId xmlns:a16="http://schemas.microsoft.com/office/drawing/2014/main" id="{052CF88E-D421-2BEC-FB11-50908D0DE646}"/>
              </a:ext>
            </a:extLst>
          </p:cNvPr>
          <p:cNvSpPr/>
          <p:nvPr/>
        </p:nvSpPr>
        <p:spPr>
          <a:xfrm>
            <a:off x="10368114" y="5369422"/>
            <a:ext cx="3421499" cy="1704040"/>
          </a:xfrm>
          <a:prstGeom prst="roundRect">
            <a:avLst>
              <a:gd name="adj" fmla="val 260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4;p15">
            <a:extLst>
              <a:ext uri="{FF2B5EF4-FFF2-40B4-BE49-F238E27FC236}">
                <a16:creationId xmlns:a16="http://schemas.microsoft.com/office/drawing/2014/main" id="{C190F0EC-602E-536C-51A5-DB86AFC4436E}"/>
              </a:ext>
            </a:extLst>
          </p:cNvPr>
          <p:cNvSpPr/>
          <p:nvPr/>
        </p:nvSpPr>
        <p:spPr>
          <a:xfrm>
            <a:off x="5928614" y="5369422"/>
            <a:ext cx="3421499" cy="1704040"/>
          </a:xfrm>
          <a:prstGeom prst="roundRect">
            <a:avLst>
              <a:gd name="adj" fmla="val 260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4;p15">
            <a:extLst>
              <a:ext uri="{FF2B5EF4-FFF2-40B4-BE49-F238E27FC236}">
                <a16:creationId xmlns:a16="http://schemas.microsoft.com/office/drawing/2014/main" id="{A538D921-5FBE-DA9A-B0DF-50EF74013266}"/>
              </a:ext>
            </a:extLst>
          </p:cNvPr>
          <p:cNvSpPr/>
          <p:nvPr/>
        </p:nvSpPr>
        <p:spPr>
          <a:xfrm>
            <a:off x="1489114" y="5369422"/>
            <a:ext cx="3421499" cy="1704040"/>
          </a:xfrm>
          <a:prstGeom prst="roundRect">
            <a:avLst>
              <a:gd name="adj" fmla="val 260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" name="Google Shape;53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976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4" name="Google Shape;54;p12"/>
          <p:cNvSpPr/>
          <p:nvPr/>
        </p:nvSpPr>
        <p:spPr>
          <a:xfrm>
            <a:off x="255151" y="3760410"/>
            <a:ext cx="1015996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Le Cause: </a:t>
            </a:r>
            <a:r>
              <a:rPr lang="en-US" sz="44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Perché</a:t>
            </a: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è </a:t>
            </a:r>
            <a:r>
              <a:rPr lang="en-US" sz="44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iniziata</a:t>
            </a: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la </a:t>
            </a:r>
            <a:r>
              <a:rPr lang="en-US" sz="44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guerra</a:t>
            </a: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?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 dirty="0" err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Problemi</a:t>
            </a:r>
            <a:r>
              <a:rPr lang="en-US" sz="2200" b="1" dirty="0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200" b="1" dirty="0" err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interni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2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Lo Yemen è un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paese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povero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con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molte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divisioni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politiche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e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sociali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Ascesa degli Houthi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Il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gruppo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ribelle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del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nord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che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ha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preso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il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controllo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della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capitale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nel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2014.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2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Intervento esterno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Il governo ha chiesto aiuto all'Arabia Saudita per fermare gli Houthi.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lemento grafico 2" descr="Elettrocardiogramma">
            <a:extLst>
              <a:ext uri="{FF2B5EF4-FFF2-40B4-BE49-F238E27FC236}">
                <a16:creationId xmlns:a16="http://schemas.microsoft.com/office/drawing/2014/main" id="{89505AEF-788D-CC1C-B42E-4B8AD9819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5228392"/>
            <a:ext cx="510303" cy="510303"/>
          </a:xfrm>
          <a:prstGeom prst="rect">
            <a:avLst/>
          </a:prstGeom>
        </p:spPr>
      </p:pic>
      <p:pic>
        <p:nvPicPr>
          <p:cNvPr id="5" name="Elemento grafico 4" descr="Polizia">
            <a:extLst>
              <a:ext uri="{FF2B5EF4-FFF2-40B4-BE49-F238E27FC236}">
                <a16:creationId xmlns:a16="http://schemas.microsoft.com/office/drawing/2014/main" id="{429563A1-23DF-0FE4-0F0A-E53EFCC8A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5172" y="5204936"/>
            <a:ext cx="591741" cy="591741"/>
          </a:xfrm>
          <a:prstGeom prst="rect">
            <a:avLst/>
          </a:prstGeom>
        </p:spPr>
      </p:pic>
      <p:pic>
        <p:nvPicPr>
          <p:cNvPr id="11" name="Elemento grafico 10" descr="Elicottero">
            <a:extLst>
              <a:ext uri="{FF2B5EF4-FFF2-40B4-BE49-F238E27FC236}">
                <a16:creationId xmlns:a16="http://schemas.microsoft.com/office/drawing/2014/main" id="{208AFA6D-708E-8144-F7B4-4AA091037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3601" y="5183878"/>
            <a:ext cx="599090" cy="599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15">
            <a:extLst>
              <a:ext uri="{FF2B5EF4-FFF2-40B4-BE49-F238E27FC236}">
                <a16:creationId xmlns:a16="http://schemas.microsoft.com/office/drawing/2014/main" id="{0E6ED5FF-1655-C900-B952-E05417AF7E8A}"/>
              </a:ext>
            </a:extLst>
          </p:cNvPr>
          <p:cNvSpPr/>
          <p:nvPr/>
        </p:nvSpPr>
        <p:spPr>
          <a:xfrm>
            <a:off x="10077450" y="2197901"/>
            <a:ext cx="3867031" cy="1371600"/>
          </a:xfrm>
          <a:prstGeom prst="roundRect">
            <a:avLst>
              <a:gd name="adj" fmla="val 260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04;p15">
            <a:extLst>
              <a:ext uri="{FF2B5EF4-FFF2-40B4-BE49-F238E27FC236}">
                <a16:creationId xmlns:a16="http://schemas.microsoft.com/office/drawing/2014/main" id="{B3690B65-CFF7-7C25-2D1A-0A6FED7E3B3F}"/>
              </a:ext>
            </a:extLst>
          </p:cNvPr>
          <p:cNvSpPr/>
          <p:nvPr/>
        </p:nvSpPr>
        <p:spPr>
          <a:xfrm>
            <a:off x="5326142" y="2200275"/>
            <a:ext cx="3978116" cy="1371600"/>
          </a:xfrm>
          <a:prstGeom prst="roundRect">
            <a:avLst>
              <a:gd name="adj" fmla="val 260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04;p15">
            <a:extLst>
              <a:ext uri="{FF2B5EF4-FFF2-40B4-BE49-F238E27FC236}">
                <a16:creationId xmlns:a16="http://schemas.microsoft.com/office/drawing/2014/main" id="{0CABAA8F-07F2-10C5-2579-08969F282F46}"/>
              </a:ext>
            </a:extLst>
          </p:cNvPr>
          <p:cNvSpPr/>
          <p:nvPr/>
        </p:nvSpPr>
        <p:spPr>
          <a:xfrm>
            <a:off x="780217" y="2200275"/>
            <a:ext cx="3772733" cy="1371600"/>
          </a:xfrm>
          <a:prstGeom prst="roundRect">
            <a:avLst>
              <a:gd name="adj" fmla="val 260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13"/>
          <p:cNvSpPr/>
          <p:nvPr/>
        </p:nvSpPr>
        <p:spPr>
          <a:xfrm>
            <a:off x="372260" y="738236"/>
            <a:ext cx="1172206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Le </a:t>
            </a:r>
            <a:r>
              <a:rPr lang="en-US" sz="44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Forze</a:t>
            </a: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in Campo: Chi </a:t>
            </a:r>
            <a:r>
              <a:rPr lang="en-US" sz="44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combatte</a:t>
            </a: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44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contro</a:t>
            </a: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chi?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1094759" y="21971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lang="en-US" sz="220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Houthi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780218" y="2694881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ribelli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del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nord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appoggiati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dall'Iran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,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cercano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più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potere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politico.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5897582" y="21971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lang="en-US" sz="220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Governo </a:t>
            </a:r>
            <a:r>
              <a:rPr lang="en-US" sz="22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yemenita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326141" y="2694881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Sostenuto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dall'Arabia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Saudita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e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alleati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, lotta per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mantenere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il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controllo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10593347" y="21971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lang="en-US" sz="22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Gruppi</a:t>
            </a:r>
            <a:r>
              <a:rPr lang="en-US" sz="220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2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terroristici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10105262" y="2694881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Al-Qaeda e ISIS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sfruttano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il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caos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per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propri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scopi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. Molte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divisioni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interne.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2067" y="4078193"/>
            <a:ext cx="4280234" cy="2848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7" name="Google Shape;7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260" y="4078193"/>
            <a:ext cx="4280234" cy="2848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5">
            <a:alphaModFix/>
          </a:blip>
          <a:srcRect t="12529" r="23840"/>
          <a:stretch/>
        </p:blipFill>
        <p:spPr>
          <a:xfrm>
            <a:off x="5181869" y="4077428"/>
            <a:ext cx="4280234" cy="2848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55;p12">
            <a:extLst>
              <a:ext uri="{FF2B5EF4-FFF2-40B4-BE49-F238E27FC236}">
                <a16:creationId xmlns:a16="http://schemas.microsoft.com/office/drawing/2014/main" id="{F8F67CDE-1864-6B13-A779-D9083AAE8C84}"/>
              </a:ext>
            </a:extLst>
          </p:cNvPr>
          <p:cNvSpPr/>
          <p:nvPr/>
        </p:nvSpPr>
        <p:spPr>
          <a:xfrm>
            <a:off x="225981" y="1945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55;p12">
            <a:extLst>
              <a:ext uri="{FF2B5EF4-FFF2-40B4-BE49-F238E27FC236}">
                <a16:creationId xmlns:a16="http://schemas.microsoft.com/office/drawing/2014/main" id="{7F80D829-D9D7-C0B5-6392-95E2B0FA284E}"/>
              </a:ext>
            </a:extLst>
          </p:cNvPr>
          <p:cNvSpPr/>
          <p:nvPr/>
        </p:nvSpPr>
        <p:spPr>
          <a:xfrm>
            <a:off x="4758334" y="19427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;p12">
            <a:extLst>
              <a:ext uri="{FF2B5EF4-FFF2-40B4-BE49-F238E27FC236}">
                <a16:creationId xmlns:a16="http://schemas.microsoft.com/office/drawing/2014/main" id="{34EFFFFA-59F4-330A-0FEF-698B6EE8F165}"/>
              </a:ext>
            </a:extLst>
          </p:cNvPr>
          <p:cNvSpPr/>
          <p:nvPr/>
        </p:nvSpPr>
        <p:spPr>
          <a:xfrm>
            <a:off x="9510534" y="19427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Elemento grafico 8" descr="Soldato">
            <a:extLst>
              <a:ext uri="{FF2B5EF4-FFF2-40B4-BE49-F238E27FC236}">
                <a16:creationId xmlns:a16="http://schemas.microsoft.com/office/drawing/2014/main" id="{2220816B-AEC9-33CF-B43C-3A832136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650" y="1953333"/>
            <a:ext cx="549814" cy="549814"/>
          </a:xfrm>
          <a:prstGeom prst="rect">
            <a:avLst/>
          </a:prstGeom>
        </p:spPr>
      </p:pic>
      <p:pic>
        <p:nvPicPr>
          <p:cNvPr id="11" name="Elemento grafico 10" descr="Relatore">
            <a:extLst>
              <a:ext uri="{FF2B5EF4-FFF2-40B4-BE49-F238E27FC236}">
                <a16:creationId xmlns:a16="http://schemas.microsoft.com/office/drawing/2014/main" id="{2F9B424C-F9FC-9B89-5E7A-051F85CA7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8334" y="1931803"/>
            <a:ext cx="510302" cy="510302"/>
          </a:xfrm>
          <a:prstGeom prst="rect">
            <a:avLst/>
          </a:prstGeom>
        </p:spPr>
      </p:pic>
      <p:pic>
        <p:nvPicPr>
          <p:cNvPr id="13" name="Elemento grafico 12" descr="Gruppo di uomini">
            <a:extLst>
              <a:ext uri="{FF2B5EF4-FFF2-40B4-BE49-F238E27FC236}">
                <a16:creationId xmlns:a16="http://schemas.microsoft.com/office/drawing/2014/main" id="{3CB6A795-D999-9E17-401B-2F3AFF7032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4598" y="1976049"/>
            <a:ext cx="442173" cy="4421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17565" y="388977"/>
            <a:ext cx="9845635" cy="1332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150"/>
              <a:buFont typeface="Outfit"/>
              <a:buNone/>
            </a:pPr>
            <a:r>
              <a:rPr lang="en-US" sz="41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Quanto Dura la Guerra? </a:t>
            </a:r>
          </a:p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150"/>
              <a:buFont typeface="Outfit"/>
              <a:buNone/>
            </a:pPr>
            <a:r>
              <a:rPr lang="en-US" sz="41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Una </a:t>
            </a:r>
            <a:r>
              <a:rPr lang="en-US" sz="41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Cronologia</a:t>
            </a:r>
            <a:endParaRPr sz="41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165" y="2267665"/>
            <a:ext cx="1065967" cy="125015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2131933" y="2451735"/>
            <a:ext cx="2664976" cy="3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50"/>
              <a:buFont typeface="Outfit"/>
              <a:buNone/>
            </a:pPr>
            <a:r>
              <a:rPr lang="en-US" sz="2050" b="1" dirty="0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2014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2131933" y="2912626"/>
            <a:ext cx="6265902" cy="34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50"/>
              <a:buFont typeface="Bitter"/>
              <a:buNone/>
            </a:pP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Gli Houthi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conquistano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Sana'a,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inizio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del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conflitto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165" y="3517821"/>
            <a:ext cx="1065967" cy="125015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2131933" y="3730942"/>
            <a:ext cx="2664976" cy="3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50"/>
              <a:buFont typeface="Outfit"/>
              <a:buNone/>
            </a:pPr>
            <a:r>
              <a:rPr lang="en-US" sz="205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2015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2131933" y="4191833"/>
            <a:ext cx="6265902" cy="34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50"/>
              <a:buFont typeface="Bitter"/>
              <a:buNone/>
            </a:pP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Arabia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Saudita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interviene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militarmente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contro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gli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Houthi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165" y="4797028"/>
            <a:ext cx="1065967" cy="125015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2131933" y="5010150"/>
            <a:ext cx="2664976" cy="3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50"/>
              <a:buFont typeface="Outfit"/>
              <a:buNone/>
            </a:pPr>
            <a:r>
              <a:rPr lang="en-US" sz="205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2015-2024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2131933" y="5471041"/>
            <a:ext cx="6265902" cy="34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50"/>
              <a:buFont typeface="Bitter"/>
              <a:buNone/>
            </a:pP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Guerra continua con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gravi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crisi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umanitarie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in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corso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165" y="6076237"/>
            <a:ext cx="1065967" cy="125015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2131933" y="6289358"/>
            <a:ext cx="2664976" cy="3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50"/>
              <a:buFont typeface="Outfit"/>
              <a:buNone/>
            </a:pPr>
            <a:r>
              <a:rPr lang="en-US" sz="205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Tentativi di pace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131932" y="6750248"/>
            <a:ext cx="6402467" cy="68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50"/>
              <a:buFont typeface="Bitter"/>
              <a:buNone/>
            </a:pP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Vari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negoziati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, ma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nessuna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soluzione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definitiva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ancora</a:t>
            </a:r>
            <a:r>
              <a:rPr lang="en-US" sz="16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raggiunta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U.S. Strikes Houthi Targets in Yemen for a Third Time - The New York Times">
            <a:extLst>
              <a:ext uri="{FF2B5EF4-FFF2-40B4-BE49-F238E27FC236}">
                <a16:creationId xmlns:a16="http://schemas.microsoft.com/office/drawing/2014/main" id="{F229E31D-6AAE-F775-F817-5A517CFBA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8"/>
          <a:stretch/>
        </p:blipFill>
        <p:spPr bwMode="auto">
          <a:xfrm>
            <a:off x="7958844" y="665276"/>
            <a:ext cx="4061879" cy="2212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5 claves para entender qué está pasando en Yemen, el país en guerra ...">
            <a:extLst>
              <a:ext uri="{FF2B5EF4-FFF2-40B4-BE49-F238E27FC236}">
                <a16:creationId xmlns:a16="http://schemas.microsoft.com/office/drawing/2014/main" id="{A720B469-ACE6-5970-81F3-EC6AF002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724" y="2364109"/>
            <a:ext cx="3980928" cy="2168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Gewalt in Syrien : Zehntausende flüchten vor IS in die Türkei - Video ...">
            <a:extLst>
              <a:ext uri="{FF2B5EF4-FFF2-40B4-BE49-F238E27FC236}">
                <a16:creationId xmlns:a16="http://schemas.microsoft.com/office/drawing/2014/main" id="{C7848CE7-D11E-0357-668D-0CC59599C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9" y="4090555"/>
            <a:ext cx="3132717" cy="1706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6" name="Picture 8" descr="Yemen: l’accordo di Riyadh apre uno spiraglio per la fine del conflitto ...">
            <a:extLst>
              <a:ext uri="{FF2B5EF4-FFF2-40B4-BE49-F238E27FC236}">
                <a16:creationId xmlns:a16="http://schemas.microsoft.com/office/drawing/2014/main" id="{D383EF1F-0D89-0604-87CA-E2633E882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607252"/>
            <a:ext cx="3665102" cy="199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3" name="Google Shape;103;p15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100"/>
              <a:buFont typeface="Outfit"/>
              <a:buNone/>
            </a:pPr>
            <a:r>
              <a:rPr lang="en-US" sz="41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Effetti</a:t>
            </a:r>
            <a:r>
              <a:rPr lang="en-US" sz="410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41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sulla</a:t>
            </a:r>
            <a:r>
              <a:rPr lang="en-US" sz="410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41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Popolazione</a:t>
            </a:r>
            <a:r>
              <a:rPr lang="en-US" sz="410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Civile: La Crisi </a:t>
            </a:r>
            <a:r>
              <a:rPr lang="en-US" sz="41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Umanitaria</a:t>
            </a:r>
            <a:endParaRPr sz="4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6428423" y="2408634"/>
            <a:ext cx="2617232" cy="32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50"/>
              <a:buFont typeface="Outfit"/>
              <a:buNone/>
            </a:pPr>
            <a:r>
              <a:rPr lang="en-US" sz="205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Bisogni essenziali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lang="en-US" sz="16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Milioni senza cibo, acqua o medicine sufficienti.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6428423" y="3824288"/>
            <a:ext cx="3125480" cy="32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50"/>
              <a:buFont typeface="Outfit"/>
              <a:buNone/>
            </a:pPr>
            <a:r>
              <a:rPr lang="en-US" sz="2050" b="1" dirty="0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Danni alle </a:t>
            </a:r>
            <a:r>
              <a:rPr lang="en-US" sz="2050" b="1" dirty="0" err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infrastrutture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lang="en-US" sz="16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Case, scuole e ospedali distrutti dai bombardamenti.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6428423" y="5239941"/>
            <a:ext cx="2617232" cy="32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50"/>
              <a:buFont typeface="Outfit"/>
              <a:buNone/>
            </a:pPr>
            <a:r>
              <a:rPr lang="en-US" sz="205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Malattie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lang="en-US" sz="16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Diffusione di colera e altre malattie facilmente curabili.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6428423" y="6655594"/>
            <a:ext cx="2617232" cy="32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050"/>
              <a:buFont typeface="Outfit"/>
              <a:buNone/>
            </a:pPr>
            <a:r>
              <a:rPr lang="en-US" sz="205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Bambini vittime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600"/>
              <a:buFont typeface="Bitter"/>
              <a:buNone/>
            </a:pPr>
            <a:r>
              <a:rPr lang="en-US" sz="16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Moltissimi muoiono per fame e malattie evitabili.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2" name="Google Shape;122;p16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lang="en-US" sz="4450" b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L'Impatto sui Bambini: Una Generazione Perduta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Vittime infantili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Circa 11,000 bambini uccisi o mutilati nella guerra.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Bambini soldato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Molti costretti a combattere contro la loro volontà.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Scuole chiuse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L'istruzione si è fermata per la maggior parte dei bambini.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Traumi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Violenza e perdite hanno causato forti traumi psicologici.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Elemento grafico 4" descr="Neonato che gattona">
            <a:extLst>
              <a:ext uri="{FF2B5EF4-FFF2-40B4-BE49-F238E27FC236}">
                <a16:creationId xmlns:a16="http://schemas.microsoft.com/office/drawing/2014/main" id="{7CC4B515-0CFC-5B4B-66F4-7C147ED7C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835478"/>
            <a:ext cx="510303" cy="510303"/>
          </a:xfrm>
          <a:prstGeom prst="rect">
            <a:avLst/>
          </a:prstGeom>
        </p:spPr>
      </p:pic>
      <p:pic>
        <p:nvPicPr>
          <p:cNvPr id="7" name="Elemento grafico 6" descr="Scuola">
            <a:extLst>
              <a:ext uri="{FF2B5EF4-FFF2-40B4-BE49-F238E27FC236}">
                <a16:creationId xmlns:a16="http://schemas.microsoft.com/office/drawing/2014/main" id="{0CF4A501-75CE-C62C-1085-45338BF31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378" y="5165883"/>
            <a:ext cx="619125" cy="619125"/>
          </a:xfrm>
          <a:prstGeom prst="rect">
            <a:avLst/>
          </a:prstGeom>
        </p:spPr>
      </p:pic>
      <p:pic>
        <p:nvPicPr>
          <p:cNvPr id="9" name="Elemento grafico 8" descr="Teschio">
            <a:extLst>
              <a:ext uri="{FF2B5EF4-FFF2-40B4-BE49-F238E27FC236}">
                <a16:creationId xmlns:a16="http://schemas.microsoft.com/office/drawing/2014/main" id="{9814A06E-43BF-5180-A5FE-851A43EBE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88" y="2450781"/>
            <a:ext cx="510304" cy="510304"/>
          </a:xfrm>
          <a:prstGeom prst="rect">
            <a:avLst/>
          </a:prstGeom>
        </p:spPr>
      </p:pic>
      <p:pic>
        <p:nvPicPr>
          <p:cNvPr id="12" name="Elemento grafico 11" descr="Medicina">
            <a:extLst>
              <a:ext uri="{FF2B5EF4-FFF2-40B4-BE49-F238E27FC236}">
                <a16:creationId xmlns:a16="http://schemas.microsoft.com/office/drawing/2014/main" id="{67E35731-36EF-87C8-5914-7E50EB241C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88" y="6604991"/>
            <a:ext cx="510304" cy="5103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7;p15">
            <a:extLst>
              <a:ext uri="{FF2B5EF4-FFF2-40B4-BE49-F238E27FC236}">
                <a16:creationId xmlns:a16="http://schemas.microsoft.com/office/drawing/2014/main" id="{A63E3A2F-881B-8E12-73B1-D26CB8EBC61C}"/>
              </a:ext>
            </a:extLst>
          </p:cNvPr>
          <p:cNvSpPr/>
          <p:nvPr/>
        </p:nvSpPr>
        <p:spPr>
          <a:xfrm>
            <a:off x="577819" y="2367837"/>
            <a:ext cx="2960153" cy="2267225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5A98A225-189D-7557-B708-D2B0520CFA9E}"/>
              </a:ext>
            </a:extLst>
          </p:cNvPr>
          <p:cNvSpPr/>
          <p:nvPr/>
        </p:nvSpPr>
        <p:spPr>
          <a:xfrm>
            <a:off x="10951178" y="2367837"/>
            <a:ext cx="2960153" cy="226200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7;p15">
            <a:extLst>
              <a:ext uri="{FF2B5EF4-FFF2-40B4-BE49-F238E27FC236}">
                <a16:creationId xmlns:a16="http://schemas.microsoft.com/office/drawing/2014/main" id="{BC324B6A-90AA-429A-CD1C-C13986FB088B}"/>
              </a:ext>
            </a:extLst>
          </p:cNvPr>
          <p:cNvSpPr/>
          <p:nvPr/>
        </p:nvSpPr>
        <p:spPr>
          <a:xfrm>
            <a:off x="7449601" y="2362621"/>
            <a:ext cx="2960153" cy="2267225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7;p15">
            <a:extLst>
              <a:ext uri="{FF2B5EF4-FFF2-40B4-BE49-F238E27FC236}">
                <a16:creationId xmlns:a16="http://schemas.microsoft.com/office/drawing/2014/main" id="{00F141E6-5D39-7208-984E-584AC9710224}"/>
              </a:ext>
            </a:extLst>
          </p:cNvPr>
          <p:cNvSpPr/>
          <p:nvPr/>
        </p:nvSpPr>
        <p:spPr>
          <a:xfrm>
            <a:off x="3990886" y="2367837"/>
            <a:ext cx="2960153" cy="2267225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504901" y="705224"/>
            <a:ext cx="1362059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Cosa </a:t>
            </a:r>
            <a:r>
              <a:rPr lang="en-US" sz="44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Possiamo</a:t>
            </a: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Fare? </a:t>
            </a:r>
            <a:r>
              <a:rPr lang="en-US" sz="44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L'Aiuto</a:t>
            </a:r>
            <a:r>
              <a:rPr lang="en-US" sz="445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445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Internazionale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635098" y="2381066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lang="en-US" sz="22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Organizzazioni</a:t>
            </a:r>
            <a:r>
              <a:rPr lang="en-US" sz="220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2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umanitarie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719069" y="3271361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UNICEF, Croce Rossa e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altre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forniscono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aiuti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essenziali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729226" y="23810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lang="en-US" sz="22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Donazioni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4063225" y="3271361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paesi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donatori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contribuiscono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con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cibo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, medicine e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fondi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845231" y="23810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lang="en-US" sz="22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Pressioni</a:t>
            </a:r>
            <a:r>
              <a:rPr lang="en-US" sz="220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US" sz="22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politiche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7607022" y="3297427"/>
            <a:ext cx="2845594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Spingere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per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accordi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di pace e fine del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conflitto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1085458" y="24020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2200"/>
              <a:buFont typeface="Outfit"/>
              <a:buNone/>
            </a:pPr>
            <a:r>
              <a:rPr lang="en-US" sz="2200" b="1" dirty="0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Supporto </a:t>
            </a:r>
            <a:r>
              <a:rPr lang="en-US" sz="2200" b="1" dirty="0" err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personale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1008457" y="3297427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Sostenere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le ONG con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donazioni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e </a:t>
            </a:r>
            <a:r>
              <a:rPr lang="en-US" sz="1750" dirty="0" err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sensibilizzazione</a:t>
            </a:r>
            <a:r>
              <a:rPr lang="en-US" sz="1750" dirty="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“We are saving lives with humanitarian aid in Somalia” | Oxfam America ...">
            <a:extLst>
              <a:ext uri="{FF2B5EF4-FFF2-40B4-BE49-F238E27FC236}">
                <a16:creationId xmlns:a16="http://schemas.microsoft.com/office/drawing/2014/main" id="{F6F0C591-23CA-AD62-6570-86B93B00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18" y="4732614"/>
            <a:ext cx="2960153" cy="2405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Community larders, warm spaces + food banks in Tunbridge Wells">
            <a:extLst>
              <a:ext uri="{FF2B5EF4-FFF2-40B4-BE49-F238E27FC236}">
                <a16:creationId xmlns:a16="http://schemas.microsoft.com/office/drawing/2014/main" id="{E989C233-F6FB-FFFF-8565-5697398F6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885" y="4732614"/>
            <a:ext cx="2960153" cy="2405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Modernización de seguridad pública en Toluca - Primero Editores">
            <a:extLst>
              <a:ext uri="{FF2B5EF4-FFF2-40B4-BE49-F238E27FC236}">
                <a16:creationId xmlns:a16="http://schemas.microsoft.com/office/drawing/2014/main" id="{B486ED8C-185A-5226-F960-B71B11524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601" y="4732614"/>
            <a:ext cx="2960153" cy="2405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Ilustre Colegio Oficial de Médicos de Madrid">
            <a:extLst>
              <a:ext uri="{FF2B5EF4-FFF2-40B4-BE49-F238E27FC236}">
                <a16:creationId xmlns:a16="http://schemas.microsoft.com/office/drawing/2014/main" id="{ADC15FC3-E6ED-6CBF-CB16-CA598BC61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178" y="4732614"/>
            <a:ext cx="2971784" cy="2407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5" name="Google Shape;155;p18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1E5CD"/>
              </a:buClr>
              <a:buSzPts val="4450"/>
              <a:buFont typeface="Outfit"/>
              <a:buNone/>
            </a:pPr>
            <a:r>
              <a:rPr lang="en-US" sz="4450" b="1">
                <a:solidFill>
                  <a:srgbClr val="E1E5CD"/>
                </a:solidFill>
                <a:latin typeface="Outfit"/>
                <a:ea typeface="Outfit"/>
                <a:cs typeface="Outfit"/>
                <a:sym typeface="Outfit"/>
              </a:rPr>
              <a:t>La Guerra nello Yemen: Un Disastro Umanitario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Conflitto dimenticato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Una guerra poco coperta con conseguenze enormi.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Soluzione necessaria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Serve una pace stabile e duratura per lo Yemen.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B3C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2200"/>
              <a:buFont typeface="Outfit"/>
              <a:buNone/>
            </a:pPr>
            <a:r>
              <a:rPr lang="en-US" sz="2200" b="1">
                <a:solidFill>
                  <a:srgbClr val="C2C4B5"/>
                </a:solidFill>
                <a:latin typeface="Outfit"/>
                <a:ea typeface="Outfit"/>
                <a:cs typeface="Outfit"/>
                <a:sym typeface="Outfit"/>
              </a:rPr>
              <a:t>Aiuto urgente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2C4B5"/>
              </a:buClr>
              <a:buSzPts val="1750"/>
              <a:buFont typeface="Bitter"/>
              <a:buNone/>
            </a:pPr>
            <a:r>
              <a:rPr lang="en-US" sz="175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Aiutiamo la popolazione civile a sopravvivere e ricostruire.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586</Words>
  <Application>Microsoft Office PowerPoint</Application>
  <PresentationFormat>Personalizzato</PresentationFormat>
  <Paragraphs>88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DM Sans Medium</vt:lpstr>
      <vt:lpstr>Arial</vt:lpstr>
      <vt:lpstr>Calibri</vt:lpstr>
      <vt:lpstr>Inter</vt:lpstr>
      <vt:lpstr>Outfit</vt:lpstr>
      <vt:lpstr>Bitter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Pontellini</cp:lastModifiedBy>
  <cp:revision>10</cp:revision>
  <dcterms:modified xsi:type="dcterms:W3CDTF">2025-05-21T16:36:08Z</dcterms:modified>
</cp:coreProperties>
</file>